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69" r:id="rId4"/>
    <p:sldId id="264" r:id="rId5"/>
    <p:sldId id="278" r:id="rId6"/>
    <p:sldId id="279" r:id="rId7"/>
    <p:sldId id="258" r:id="rId8"/>
    <p:sldId id="283" r:id="rId9"/>
    <p:sldId id="259" r:id="rId10"/>
    <p:sldId id="299" r:id="rId11"/>
    <p:sldId id="272" r:id="rId12"/>
    <p:sldId id="273" r:id="rId13"/>
    <p:sldId id="274" r:id="rId14"/>
    <p:sldId id="292" r:id="rId15"/>
    <p:sldId id="310" r:id="rId16"/>
    <p:sldId id="277" r:id="rId17"/>
    <p:sldId id="260" r:id="rId18"/>
    <p:sldId id="295" r:id="rId19"/>
    <p:sldId id="261" r:id="rId20"/>
    <p:sldId id="323" r:id="rId21"/>
    <p:sldId id="319" r:id="rId22"/>
    <p:sldId id="317" r:id="rId23"/>
    <p:sldId id="318" r:id="rId24"/>
    <p:sldId id="265" r:id="rId25"/>
    <p:sldId id="276" r:id="rId26"/>
    <p:sldId id="266" r:id="rId27"/>
    <p:sldId id="316" r:id="rId28"/>
    <p:sldId id="284" r:id="rId29"/>
    <p:sldId id="285" r:id="rId30"/>
    <p:sldId id="291" r:id="rId31"/>
    <p:sldId id="286" r:id="rId32"/>
    <p:sldId id="288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clrMru>
    <a:srgbClr val="ECE23E"/>
    <a:srgbClr val="00D100"/>
    <a:srgbClr val="FAEF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234"/>
    <p:restoredTop sz="62218" autoAdjust="0"/>
  </p:normalViewPr>
  <p:slideViewPr>
    <p:cSldViewPr snapToGrid="0" snapToObjects="1">
      <p:cViewPr varScale="1">
        <p:scale>
          <a:sx n="54" d="100"/>
          <a:sy n="54" d="100"/>
        </p:scale>
        <p:origin x="175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FAC54-DD45-0347-85AB-4D23FC11CC71}" type="datetimeFigureOut">
              <a:rPr lang="en-US" smtClean="0"/>
              <a:t>2/5/20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E92A6D-427D-D645-A5E1-21F4A2940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871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92A6D-427D-D645-A5E1-21F4A294081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1232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92A6D-427D-D645-A5E1-21F4A29408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06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92A6D-427D-D645-A5E1-21F4A29408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5365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92A6D-427D-D645-A5E1-21F4A29408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756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92A6D-427D-D645-A5E1-21F4A294081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5893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92A6D-427D-D645-A5E1-21F4A29408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8119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D1FA3-2475-4568-8CA4-A2DA4FD906BC}" type="slidenum">
              <a:rPr lang="en-AU" smtClean="0"/>
              <a:pPr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535078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207" indent="-285464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1857" indent="-22837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98600" indent="-22837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5343" indent="-22837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2085" indent="-2283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68828" indent="-2283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5571" indent="-2283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2314" indent="-2283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EAEE857-7168-4218-8BDB-403795465E90}" type="slidenum">
              <a:rPr lang="en-AU" altLang="en-US" sz="1200"/>
              <a:pPr eaLnBrk="1" hangingPunct="1"/>
              <a:t>16</a:t>
            </a:fld>
            <a:endParaRPr lang="en-AU" alt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92A6D-427D-D645-A5E1-21F4A294081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883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92A6D-427D-D645-A5E1-21F4A294081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9909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D1FA3-2475-4568-8CA4-A2DA4FD906BC}" type="slidenum">
              <a:rPr lang="en-AU" smtClean="0"/>
              <a:pPr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17911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92A6D-427D-D645-A5E1-21F4A294081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1962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92A6D-427D-D645-A5E1-21F4A294081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346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92A6D-427D-D645-A5E1-21F4A294081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9863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207" indent="-285464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1857" indent="-22837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98600" indent="-22837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5343" indent="-22837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2085" indent="-2283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68828" indent="-2283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5571" indent="-2283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2314" indent="-2283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C1D6144-DE49-409F-A570-FAB7FDE18B20}" type="slidenum">
              <a:rPr lang="en-AU" altLang="en-US" sz="1200"/>
              <a:pPr eaLnBrk="1" hangingPunct="1"/>
              <a:t>25</a:t>
            </a:fld>
            <a:endParaRPr lang="en-AU" alt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92A6D-427D-D645-A5E1-21F4A294081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0216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977038-4020-2740-B72F-7479C73A3736}" type="slidenum">
              <a:rPr lang="en-AU" sz="1200"/>
              <a:pPr eaLnBrk="1" hangingPunct="1"/>
              <a:t>27</a:t>
            </a:fld>
            <a:endParaRPr lang="en-AU" sz="1200"/>
          </a:p>
        </p:txBody>
      </p:sp>
    </p:spTree>
    <p:extLst>
      <p:ext uri="{BB962C8B-B14F-4D97-AF65-F5344CB8AC3E}">
        <p14:creationId xmlns:p14="http://schemas.microsoft.com/office/powerpoint/2010/main" val="8648948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D1FA3-2475-4568-8CA4-A2DA4FD906BC}" type="slidenum">
              <a:rPr lang="en-AU" smtClean="0"/>
              <a:pPr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955758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D1FA3-2475-4568-8CA4-A2DA4FD906BC}" type="slidenum">
              <a:rPr lang="en-AU" smtClean="0"/>
              <a:pPr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46275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977038-4020-2740-B72F-7479C73A3736}" type="slidenum">
              <a:rPr lang="en-AU" sz="1200"/>
              <a:pPr eaLnBrk="1" hangingPunct="1"/>
              <a:t>31</a:t>
            </a:fld>
            <a:endParaRPr lang="en-AU" sz="1200"/>
          </a:p>
        </p:txBody>
      </p:sp>
    </p:spTree>
    <p:extLst>
      <p:ext uri="{BB962C8B-B14F-4D97-AF65-F5344CB8AC3E}">
        <p14:creationId xmlns:p14="http://schemas.microsoft.com/office/powerpoint/2010/main" val="34612161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977038-4020-2740-B72F-7479C73A3736}" type="slidenum">
              <a:rPr lang="en-AU" sz="1200"/>
              <a:pPr eaLnBrk="1" hangingPunct="1"/>
              <a:t>32</a:t>
            </a:fld>
            <a:endParaRPr lang="en-AU" sz="1200"/>
          </a:p>
        </p:txBody>
      </p:sp>
    </p:spTree>
    <p:extLst>
      <p:ext uri="{BB962C8B-B14F-4D97-AF65-F5344CB8AC3E}">
        <p14:creationId xmlns:p14="http://schemas.microsoft.com/office/powerpoint/2010/main" val="2612639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92A6D-427D-D645-A5E1-21F4A29408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905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92A6D-427D-D645-A5E1-21F4A29408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889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92A6D-427D-D645-A5E1-21F4A29408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344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92A6D-427D-D645-A5E1-21F4A29408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722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92A6D-427D-D645-A5E1-21F4A29408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709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92A6D-427D-D645-A5E1-21F4A29408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813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92A6D-427D-D645-A5E1-21F4A29408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006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48CC6-E1BA-AF41-B231-7D5964EB1905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ABFF3-D3C0-7A4D-82F1-36D5A5C66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111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48CC6-E1BA-AF41-B231-7D5964EB1905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ABFF3-D3C0-7A4D-82F1-36D5A5C66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90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48CC6-E1BA-AF41-B231-7D5964EB1905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ABFF3-D3C0-7A4D-82F1-36D5A5C66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525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48CC6-E1BA-AF41-B231-7D5964EB1905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ABFF3-D3C0-7A4D-82F1-36D5A5C66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42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48CC6-E1BA-AF41-B231-7D5964EB1905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ABFF3-D3C0-7A4D-82F1-36D5A5C66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158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48CC6-E1BA-AF41-B231-7D5964EB1905}" type="datetimeFigureOut">
              <a:rPr lang="en-US" smtClean="0"/>
              <a:t>2/5/20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ABFF3-D3C0-7A4D-82F1-36D5A5C66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81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48CC6-E1BA-AF41-B231-7D5964EB1905}" type="datetimeFigureOut">
              <a:rPr lang="en-US" smtClean="0"/>
              <a:t>2/5/20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ABFF3-D3C0-7A4D-82F1-36D5A5C66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319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48CC6-E1BA-AF41-B231-7D5964EB1905}" type="datetimeFigureOut">
              <a:rPr lang="en-US" smtClean="0"/>
              <a:t>2/5/20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ABFF3-D3C0-7A4D-82F1-36D5A5C66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457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48CC6-E1BA-AF41-B231-7D5964EB1905}" type="datetimeFigureOut">
              <a:rPr lang="en-US" smtClean="0"/>
              <a:t>2/5/20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ABFF3-D3C0-7A4D-82F1-36D5A5C66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21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48CC6-E1BA-AF41-B231-7D5964EB1905}" type="datetimeFigureOut">
              <a:rPr lang="en-US" smtClean="0"/>
              <a:t>2/5/20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ABFF3-D3C0-7A4D-82F1-36D5A5C66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84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48CC6-E1BA-AF41-B231-7D5964EB1905}" type="datetimeFigureOut">
              <a:rPr lang="en-US" smtClean="0"/>
              <a:t>2/5/20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ABFF3-D3C0-7A4D-82F1-36D5A5C66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88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48CC6-E1BA-AF41-B231-7D5964EB1905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ABFF3-D3C0-7A4D-82F1-36D5A5C66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177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Leeanne.M.Taylor@bne.catholic.edu.au" TargetMode="External"/><Relationship Id="rId4" Type="http://schemas.openxmlformats.org/officeDocument/2006/relationships/hyperlink" Target="mailto:pmit@bne.catholic.edu.au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46"/>
            <a:ext cx="9144000" cy="68311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3609" y="166300"/>
            <a:ext cx="8542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Partnerships for Learning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at O.L.D. </a:t>
            </a:r>
            <a:r>
              <a:rPr lang="en-US" sz="4000" b="1">
                <a:solidFill>
                  <a:srgbClr val="FF0000"/>
                </a:solidFill>
              </a:rPr>
              <a:t>in 2020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3609" y="5616299"/>
            <a:ext cx="854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Year 4</a:t>
            </a:r>
          </a:p>
        </p:txBody>
      </p:sp>
    </p:spTree>
    <p:extLst>
      <p:ext uri="{BB962C8B-B14F-4D97-AF65-F5344CB8AC3E}">
        <p14:creationId xmlns:p14="http://schemas.microsoft.com/office/powerpoint/2010/main" val="2038313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772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2782" y="0"/>
            <a:ext cx="8740141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srgbClr val="FF6600"/>
                </a:solidFill>
              </a:rPr>
              <a:t>Thinking and Learning</a:t>
            </a:r>
          </a:p>
          <a:p>
            <a:pPr lvl="1"/>
            <a:endParaRPr lang="en-AU" sz="1200" dirty="0">
              <a:solidFill>
                <a:srgbClr val="254061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AU" sz="2800" dirty="0">
                <a:solidFill>
                  <a:srgbClr val="254061"/>
                </a:solidFill>
              </a:rPr>
              <a:t>Specialist Areas</a:t>
            </a:r>
          </a:p>
          <a:p>
            <a:endParaRPr lang="en-AU" sz="2800" dirty="0">
              <a:solidFill>
                <a:srgbClr val="254061"/>
              </a:solidFill>
            </a:endParaRPr>
          </a:p>
          <a:p>
            <a:pPr marL="914400" lvl="1" indent="-457200">
              <a:buFont typeface="Arial"/>
              <a:buChar char="•"/>
            </a:pPr>
            <a:r>
              <a:rPr lang="en-AU" sz="2800" dirty="0">
                <a:solidFill>
                  <a:srgbClr val="254061"/>
                </a:solidFill>
              </a:rPr>
              <a:t>Physical Education (PE)  - 45 minutes Each Monday with Mr Anthony </a:t>
            </a:r>
            <a:r>
              <a:rPr lang="en-AU" sz="2800" dirty="0" err="1">
                <a:solidFill>
                  <a:srgbClr val="254061"/>
                </a:solidFill>
              </a:rPr>
              <a:t>Ebbage</a:t>
            </a:r>
            <a:endParaRPr lang="en-AU" sz="2800" dirty="0">
              <a:solidFill>
                <a:srgbClr val="254061"/>
              </a:solidFill>
            </a:endParaRPr>
          </a:p>
          <a:p>
            <a:pPr marL="914400" lvl="1" indent="-457200">
              <a:buFont typeface="Arial"/>
              <a:buChar char="•"/>
            </a:pPr>
            <a:r>
              <a:rPr lang="en-AU" sz="2800" dirty="0">
                <a:solidFill>
                  <a:srgbClr val="254061"/>
                </a:solidFill>
              </a:rPr>
              <a:t>Music – 30 minutes each Wednesday with Mrs Deanne Johnson</a:t>
            </a:r>
          </a:p>
          <a:p>
            <a:pPr marL="914400" lvl="1" indent="-457200">
              <a:buFont typeface="Arial"/>
              <a:buChar char="•"/>
            </a:pPr>
            <a:r>
              <a:rPr lang="en-AU" sz="2800" dirty="0">
                <a:solidFill>
                  <a:srgbClr val="254061"/>
                </a:solidFill>
              </a:rPr>
              <a:t>Art - (Term 1 and 3) with Mrs Therese Flynn-Clarke</a:t>
            </a:r>
            <a:endParaRPr lang="en-AU" sz="2800" dirty="0">
              <a:solidFill>
                <a:srgbClr val="FF0000"/>
              </a:solidFill>
            </a:endParaRPr>
          </a:p>
          <a:p>
            <a:pPr marL="914400" lvl="1" indent="-457200">
              <a:buFont typeface="Arial"/>
              <a:buChar char="•"/>
            </a:pPr>
            <a:r>
              <a:rPr lang="en-AU" sz="2800" dirty="0">
                <a:solidFill>
                  <a:srgbClr val="254061"/>
                </a:solidFill>
              </a:rPr>
              <a:t>Japanese – 45minutes each Monday</a:t>
            </a:r>
          </a:p>
          <a:p>
            <a:pPr marL="914400" lvl="1" indent="-457200">
              <a:buFont typeface="Arial"/>
              <a:buChar char="•"/>
            </a:pPr>
            <a:r>
              <a:rPr lang="en-AU" sz="2800" dirty="0">
                <a:solidFill>
                  <a:srgbClr val="254061"/>
                </a:solidFill>
              </a:rPr>
              <a:t>Swimming Mondays Term 1 weeks 3 – 5 and the carnival in week 6</a:t>
            </a:r>
          </a:p>
          <a:p>
            <a:pPr marL="914400" lvl="1" indent="-457200">
              <a:buFont typeface="Arial"/>
              <a:buChar char="•"/>
            </a:pPr>
            <a:r>
              <a:rPr lang="en-AU" sz="2800" dirty="0">
                <a:solidFill>
                  <a:srgbClr val="254061"/>
                </a:solidFill>
              </a:rPr>
              <a:t>Digital Technology – (Term 2 and 4) with Mr Terry Madden</a:t>
            </a:r>
          </a:p>
          <a:p>
            <a:r>
              <a:rPr lang="en-AU" sz="3600" b="1" dirty="0">
                <a:solidFill>
                  <a:srgbClr val="254061"/>
                </a:solidFill>
              </a:rPr>
              <a:t> </a:t>
            </a: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855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772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2684" y="820943"/>
            <a:ext cx="7201344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srgbClr val="FF6600"/>
                </a:solidFill>
              </a:rPr>
              <a:t>Thinking and Learning</a:t>
            </a:r>
          </a:p>
          <a:p>
            <a:pPr marL="457200" indent="-457200">
              <a:buFont typeface="Arial"/>
              <a:buChar char="•"/>
            </a:pPr>
            <a:r>
              <a:rPr lang="en-AU" sz="2800" b="1" dirty="0">
                <a:solidFill>
                  <a:srgbClr val="254061"/>
                </a:solidFill>
              </a:rPr>
              <a:t>Assessment and Reporting</a:t>
            </a:r>
          </a:p>
          <a:p>
            <a:pPr marL="914400" lvl="1" indent="-457200">
              <a:buFont typeface="Arial"/>
              <a:buChar char="•"/>
            </a:pPr>
            <a:r>
              <a:rPr lang="en-AU" sz="2400" dirty="0"/>
              <a:t>Open days; </a:t>
            </a:r>
          </a:p>
          <a:p>
            <a:pPr marL="914400" lvl="1" indent="-457200">
              <a:buFont typeface="Arial"/>
              <a:buChar char="•"/>
            </a:pPr>
            <a:r>
              <a:rPr lang="en-AU" sz="2400" dirty="0"/>
              <a:t>Celebration of Learning (Term 1 and Term 3)</a:t>
            </a:r>
          </a:p>
          <a:p>
            <a:pPr marL="914400" lvl="1" indent="-457200">
              <a:buFont typeface="Arial"/>
              <a:buChar char="•"/>
            </a:pPr>
            <a:r>
              <a:rPr lang="en-AU" sz="2400" dirty="0"/>
              <a:t>Summative Reports; </a:t>
            </a:r>
          </a:p>
          <a:p>
            <a:pPr marL="914400" lvl="1" indent="-457200">
              <a:buFont typeface="Arial"/>
              <a:buChar char="•"/>
            </a:pPr>
            <a:r>
              <a:rPr lang="en-AU" sz="2400" dirty="0"/>
              <a:t>Reflection  and Goal setting; </a:t>
            </a:r>
          </a:p>
          <a:p>
            <a:pPr marL="914400" lvl="1" indent="-457200">
              <a:buFont typeface="Arial"/>
              <a:buChar char="•"/>
            </a:pPr>
            <a:r>
              <a:rPr lang="en-AU" sz="2400" dirty="0"/>
              <a:t>Parent/Teacher Meetings;</a:t>
            </a:r>
          </a:p>
          <a:p>
            <a:pPr marL="914400" lvl="1" indent="-457200">
              <a:buFont typeface="Arial"/>
              <a:buChar char="•"/>
            </a:pPr>
            <a:r>
              <a:rPr lang="en-AU" sz="2400" dirty="0"/>
              <a:t>Samples of work (Portfolio); </a:t>
            </a:r>
          </a:p>
          <a:p>
            <a:pPr marL="914400" lvl="1" indent="-457200">
              <a:buFont typeface="Arial"/>
              <a:buChar char="•"/>
            </a:pPr>
            <a:r>
              <a:rPr lang="en-AU" sz="2400" dirty="0"/>
              <a:t>Informal meetings,</a:t>
            </a:r>
          </a:p>
          <a:p>
            <a:pPr marL="914400" lvl="1" indent="-457200">
              <a:buFont typeface="Arial"/>
              <a:buChar char="•"/>
            </a:pPr>
            <a:r>
              <a:rPr lang="en-AU" sz="2400" dirty="0"/>
              <a:t>Support Teachers: Inclusive Education (ST:IE)</a:t>
            </a:r>
          </a:p>
          <a:p>
            <a:pPr lvl="1"/>
            <a:endParaRPr lang="en-AU" sz="1200" dirty="0">
              <a:solidFill>
                <a:srgbClr val="2540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236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772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9074" y="248419"/>
            <a:ext cx="773166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b="1" dirty="0">
                <a:solidFill>
                  <a:srgbClr val="FF6600"/>
                </a:solidFill>
              </a:rPr>
              <a:t>Thinking and Learning</a:t>
            </a:r>
          </a:p>
          <a:p>
            <a:pPr lvl="1"/>
            <a:endParaRPr lang="en-AU" sz="1200" dirty="0">
              <a:solidFill>
                <a:srgbClr val="254061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AU" sz="2800" dirty="0">
                <a:solidFill>
                  <a:srgbClr val="254061"/>
                </a:solidFill>
              </a:rPr>
              <a:t>Supporting Learning</a:t>
            </a:r>
          </a:p>
          <a:p>
            <a:endParaRPr lang="en-AU" sz="2800" dirty="0">
              <a:solidFill>
                <a:srgbClr val="254061"/>
              </a:solidFill>
            </a:endParaRPr>
          </a:p>
          <a:p>
            <a:pPr marL="914400" lvl="1" indent="-457200">
              <a:buFont typeface="Arial"/>
              <a:buChar char="•"/>
            </a:pPr>
            <a:r>
              <a:rPr lang="en-AU" sz="2800" dirty="0"/>
              <a:t>Differentiated Approach, </a:t>
            </a:r>
          </a:p>
          <a:p>
            <a:pPr marL="914400" lvl="1" indent="-457200">
              <a:buFont typeface="Arial"/>
              <a:buChar char="•"/>
            </a:pPr>
            <a:r>
              <a:rPr lang="en-AU" sz="2800" dirty="0"/>
              <a:t>Classroom Adjustments, </a:t>
            </a:r>
          </a:p>
          <a:p>
            <a:pPr marL="914400" lvl="1" indent="-457200">
              <a:buFont typeface="Arial"/>
              <a:buChar char="•"/>
            </a:pPr>
            <a:r>
              <a:rPr lang="en-AU" sz="2800" dirty="0"/>
              <a:t>Support and Enrichment, </a:t>
            </a:r>
          </a:p>
          <a:p>
            <a:pPr marL="914400" lvl="1" indent="-457200">
              <a:buFont typeface="Arial"/>
              <a:buChar char="•"/>
            </a:pPr>
            <a:r>
              <a:rPr lang="en-AU" sz="2800" dirty="0"/>
              <a:t>School Officers (Mr Cormac </a:t>
            </a:r>
            <a:r>
              <a:rPr lang="en-AU" sz="2800" dirty="0" err="1"/>
              <a:t>Wentrup</a:t>
            </a:r>
            <a:r>
              <a:rPr lang="en-AU" sz="2800" dirty="0"/>
              <a:t>, Mrs Helen McWhirter, Mrs Sara Lane)</a:t>
            </a:r>
          </a:p>
          <a:p>
            <a:pPr lvl="1"/>
            <a:endParaRPr lang="en-AU" sz="2800" dirty="0"/>
          </a:p>
          <a:p>
            <a:pPr lvl="1"/>
            <a:r>
              <a:rPr lang="en-AU" sz="2800" dirty="0"/>
              <a:t>Mrs Linda Dwyer – Learning Support Teacher</a:t>
            </a:r>
            <a:endParaRPr lang="en-AU" sz="2800" dirty="0">
              <a:solidFill>
                <a:srgbClr val="254061"/>
              </a:solidFill>
            </a:endParaRPr>
          </a:p>
          <a:p>
            <a:r>
              <a:rPr lang="en-AU" sz="2800" b="1" dirty="0">
                <a:solidFill>
                  <a:srgbClr val="254061"/>
                </a:solidFill>
              </a:rPr>
              <a:t> 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236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772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9556" y="132473"/>
            <a:ext cx="861857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srgbClr val="FF6600"/>
                </a:solidFill>
              </a:rPr>
              <a:t>Thinking and Learning</a:t>
            </a:r>
          </a:p>
          <a:p>
            <a:pPr lvl="1"/>
            <a:endParaRPr lang="en-AU" sz="1200" dirty="0">
              <a:solidFill>
                <a:srgbClr val="254061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AU" sz="2800" dirty="0">
                <a:solidFill>
                  <a:srgbClr val="254061"/>
                </a:solidFill>
              </a:rPr>
              <a:t>Homework</a:t>
            </a:r>
          </a:p>
          <a:p>
            <a:pPr marL="914400" lvl="1" indent="-457200">
              <a:buFont typeface="Arial"/>
              <a:buChar char="•"/>
            </a:pPr>
            <a:r>
              <a:rPr lang="en-US" sz="2000" dirty="0"/>
              <a:t>Approximately 30 minutes of homework each night </a:t>
            </a:r>
          </a:p>
          <a:p>
            <a:pPr marL="914400" lvl="1" indent="-457200">
              <a:buFont typeface="Arial"/>
              <a:buChar char="•"/>
            </a:pPr>
            <a:r>
              <a:rPr lang="en-US" sz="2000" dirty="0"/>
              <a:t>It is suggested that they also complete 10-20 minutes of reading each night </a:t>
            </a:r>
          </a:p>
          <a:p>
            <a:pPr marL="914400" lvl="1" indent="-457200">
              <a:buFont typeface="Arial"/>
              <a:buChar char="•"/>
            </a:pPr>
            <a:r>
              <a:rPr lang="en-US" sz="2000" dirty="0"/>
              <a:t>No more than 45 minutes per night (Monday to Friday). </a:t>
            </a:r>
          </a:p>
          <a:p>
            <a:pPr marL="914400" lvl="1" indent="-457200">
              <a:buFont typeface="Arial"/>
              <a:buChar char="•"/>
            </a:pPr>
            <a:r>
              <a:rPr lang="en-US" sz="2000" dirty="0"/>
              <a:t>Homework activities should be a revision or continuation of activities completed in class </a:t>
            </a:r>
          </a:p>
          <a:p>
            <a:pPr marL="914400" lvl="1" indent="-457200">
              <a:buFont typeface="Arial"/>
              <a:buChar char="•"/>
            </a:pPr>
            <a:r>
              <a:rPr lang="en-US" sz="2000" dirty="0"/>
              <a:t>No stress or anxiety</a:t>
            </a:r>
            <a:endParaRPr lang="en-AU" sz="2000" dirty="0"/>
          </a:p>
          <a:p>
            <a:r>
              <a:rPr lang="en-US" dirty="0"/>
              <a:t> </a:t>
            </a:r>
            <a:endParaRPr lang="en-AU" dirty="0"/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Process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/>
              <a:t>Uploaded to the blog/teams every Friday, submitted the following Friday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/>
              <a:t>Four compulsory tasks for the week and a selection of optional tasks of which they need to complete at least three. </a:t>
            </a:r>
          </a:p>
          <a:p>
            <a:pPr lvl="1"/>
            <a:endParaRPr lang="en-US" sz="2000" dirty="0"/>
          </a:p>
          <a:p>
            <a:pPr lvl="1"/>
            <a:endParaRPr lang="en-AU" sz="1200" dirty="0">
              <a:solidFill>
                <a:srgbClr val="2540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236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3FB4F52-749F-464B-AA0E-6A22A22385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8925" y="376560"/>
            <a:ext cx="8639175" cy="610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62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552" y="32934"/>
            <a:ext cx="9144000" cy="68772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1830" y="505838"/>
            <a:ext cx="813232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Developing a language for learning. </a:t>
            </a:r>
          </a:p>
          <a:p>
            <a:endParaRPr lang="en-US" sz="36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What are you learning? </a:t>
            </a:r>
          </a:p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How are you going?</a:t>
            </a:r>
          </a:p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How do you know?</a:t>
            </a:r>
          </a:p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How can you improve?</a:t>
            </a:r>
          </a:p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What do you do when you get stuck?</a:t>
            </a:r>
          </a:p>
        </p:txBody>
      </p:sp>
    </p:spTree>
    <p:extLst>
      <p:ext uri="{BB962C8B-B14F-4D97-AF65-F5344CB8AC3E}">
        <p14:creationId xmlns:p14="http://schemas.microsoft.com/office/powerpoint/2010/main" val="2264111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our Lady of Dolours MITCHELTON PPT slides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142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288" y="1020042"/>
            <a:ext cx="8497887" cy="4154984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3200" b="1" dirty="0" err="1">
                <a:solidFill>
                  <a:srgbClr val="254061"/>
                </a:solidFill>
              </a:rPr>
              <a:t>Ipads</a:t>
            </a:r>
            <a:r>
              <a:rPr lang="en-US" altLang="en-US" sz="3200" b="1" dirty="0">
                <a:solidFill>
                  <a:srgbClr val="254061"/>
                </a:solidFill>
              </a:rPr>
              <a:t> </a:t>
            </a:r>
          </a:p>
          <a:p>
            <a:pPr eaLnBrk="1" hangingPunct="1"/>
            <a:endParaRPr lang="en-US" altLang="en-US" sz="3200" b="1" dirty="0">
              <a:solidFill>
                <a:srgbClr val="254061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/>
              <a:t>Used daily within the classroom learning activities. 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err="1"/>
              <a:t>iPad</a:t>
            </a:r>
            <a:r>
              <a:rPr lang="en-US" sz="2800" dirty="0"/>
              <a:t> and online etiquette and Cyber Safety.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/>
              <a:t>Students have access to the apps selected by the school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/>
              <a:t>Email access for schoolwork only</a:t>
            </a:r>
          </a:p>
          <a:p>
            <a:pPr eaLnBrk="1" hangingPunct="1"/>
            <a:endParaRPr lang="en-US" altLang="en-US" sz="3200" b="1" dirty="0">
              <a:solidFill>
                <a:srgbClr val="2540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8046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772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9556" y="271150"/>
            <a:ext cx="861857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srgbClr val="FF0000"/>
                </a:solidFill>
              </a:rPr>
              <a:t>Getting along with and Caring for Others</a:t>
            </a:r>
          </a:p>
          <a:p>
            <a:endParaRPr lang="en-AU" sz="1400" dirty="0">
              <a:solidFill>
                <a:srgbClr val="254061"/>
              </a:solidFill>
            </a:endParaRPr>
          </a:p>
          <a:p>
            <a:r>
              <a:rPr lang="en-AU" sz="2800" b="1" dirty="0">
                <a:solidFill>
                  <a:srgbClr val="254061"/>
                </a:solidFill>
              </a:rPr>
              <a:t>Student Behaviour Support</a:t>
            </a:r>
          </a:p>
          <a:p>
            <a:pPr marL="571500" indent="-571500">
              <a:buFont typeface="Arial"/>
              <a:buChar char="•"/>
            </a:pPr>
            <a:r>
              <a:rPr lang="en-AU" sz="2800" dirty="0">
                <a:solidFill>
                  <a:srgbClr val="254061"/>
                </a:solidFill>
              </a:rPr>
              <a:t>Multi tiered approach to School Behaviour Support Model</a:t>
            </a:r>
          </a:p>
          <a:p>
            <a:pPr marL="1028700" lvl="1" indent="-571500">
              <a:buFont typeface="Arial"/>
              <a:buChar char="•"/>
            </a:pPr>
            <a:r>
              <a:rPr lang="en-AU" dirty="0">
                <a:solidFill>
                  <a:srgbClr val="254061"/>
                </a:solidFill>
              </a:rPr>
              <a:t>School</a:t>
            </a:r>
          </a:p>
          <a:p>
            <a:pPr marL="1028700" lvl="1" indent="-571500">
              <a:buFont typeface="Arial"/>
              <a:buChar char="•"/>
            </a:pPr>
            <a:r>
              <a:rPr lang="en-AU" dirty="0">
                <a:solidFill>
                  <a:srgbClr val="254061"/>
                </a:solidFill>
              </a:rPr>
              <a:t>whole class </a:t>
            </a:r>
          </a:p>
          <a:p>
            <a:pPr marL="1028700" lvl="1" indent="-571500">
              <a:buFont typeface="Arial"/>
              <a:buChar char="•"/>
            </a:pPr>
            <a:r>
              <a:rPr lang="en-AU" dirty="0">
                <a:solidFill>
                  <a:srgbClr val="254061"/>
                </a:solidFill>
              </a:rPr>
              <a:t>small group  </a:t>
            </a:r>
          </a:p>
          <a:p>
            <a:pPr marL="1028700" lvl="1" indent="-571500">
              <a:buFont typeface="Arial"/>
              <a:buChar char="•"/>
            </a:pPr>
            <a:r>
              <a:rPr lang="en-AU" dirty="0">
                <a:solidFill>
                  <a:srgbClr val="254061"/>
                </a:solidFill>
              </a:rPr>
              <a:t>individual support</a:t>
            </a:r>
          </a:p>
          <a:p>
            <a:pPr marL="1028700" lvl="1" indent="-571500">
              <a:buFont typeface="Arial"/>
              <a:buChar char="•"/>
            </a:pPr>
            <a:endParaRPr lang="en-AU" dirty="0">
              <a:solidFill>
                <a:srgbClr val="254061"/>
              </a:solidFill>
            </a:endParaRPr>
          </a:p>
          <a:p>
            <a:pPr marL="571500" indent="-571500">
              <a:buFont typeface="Arial"/>
              <a:buChar char="•"/>
            </a:pPr>
            <a:r>
              <a:rPr lang="en-AU" sz="2000" dirty="0">
                <a:solidFill>
                  <a:srgbClr val="254061"/>
                </a:solidFill>
              </a:rPr>
              <a:t>The Brisbane Catholic Education </a:t>
            </a:r>
            <a:r>
              <a:rPr lang="en-AU" sz="2000" i="1" dirty="0">
                <a:solidFill>
                  <a:srgbClr val="254061"/>
                </a:solidFill>
              </a:rPr>
              <a:t>Policy</a:t>
            </a:r>
            <a:r>
              <a:rPr lang="en-AU" sz="2000" dirty="0">
                <a:solidFill>
                  <a:srgbClr val="254061"/>
                </a:solidFill>
              </a:rPr>
              <a:t> on Behaviour Support is used as a basis to develop each individual school Student Behaviour Support Plan. This is based on Positive Behaviour For Learning.</a:t>
            </a:r>
          </a:p>
          <a:p>
            <a:pPr marL="571500" indent="-571500">
              <a:buFont typeface="Arial"/>
              <a:buChar char="•"/>
            </a:pPr>
            <a:endParaRPr lang="en-AU" sz="2000" dirty="0">
              <a:solidFill>
                <a:srgbClr val="254061"/>
              </a:solidFill>
            </a:endParaRPr>
          </a:p>
          <a:p>
            <a:pPr marL="571500" indent="-571500">
              <a:buFont typeface="Arial"/>
              <a:buChar char="•"/>
            </a:pPr>
            <a:r>
              <a:rPr lang="en-AU" sz="2000" dirty="0">
                <a:solidFill>
                  <a:srgbClr val="254061"/>
                </a:solidFill>
              </a:rPr>
              <a:t>Our SBS Plan has 3 core expectations:</a:t>
            </a:r>
          </a:p>
          <a:p>
            <a:pPr marL="1028700" lvl="1" indent="-571500">
              <a:buFont typeface="Arial"/>
              <a:buChar char="•"/>
            </a:pPr>
            <a:r>
              <a:rPr lang="en-AU" dirty="0">
                <a:solidFill>
                  <a:srgbClr val="ECE23E"/>
                </a:solidFill>
              </a:rPr>
              <a:t>Strive to Achieve (learning)</a:t>
            </a:r>
          </a:p>
          <a:p>
            <a:pPr marL="1028700" lvl="1" indent="-571500">
              <a:buFont typeface="Arial"/>
              <a:buChar char="•"/>
            </a:pPr>
            <a:r>
              <a:rPr lang="en-AU" dirty="0">
                <a:solidFill>
                  <a:srgbClr val="FF0000"/>
                </a:solidFill>
              </a:rPr>
              <a:t>Be Respectful (loving)</a:t>
            </a:r>
          </a:p>
          <a:p>
            <a:pPr marL="1028700" lvl="1" indent="-571500">
              <a:buFont typeface="Arial"/>
              <a:buChar char="•"/>
            </a:pPr>
            <a:r>
              <a:rPr lang="en-AU" dirty="0">
                <a:solidFill>
                  <a:srgbClr val="00D100"/>
                </a:solidFill>
              </a:rPr>
              <a:t>Act Responsibly (living)</a:t>
            </a:r>
          </a:p>
        </p:txBody>
      </p:sp>
    </p:spTree>
    <p:extLst>
      <p:ext uri="{BB962C8B-B14F-4D97-AF65-F5344CB8AC3E}">
        <p14:creationId xmlns:p14="http://schemas.microsoft.com/office/powerpoint/2010/main" val="2881469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092A69F-84BB-0E48-9977-770BE3FB9A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4394" y="215900"/>
            <a:ext cx="4640173" cy="656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079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772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9556" y="132473"/>
            <a:ext cx="861857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srgbClr val="FF0000"/>
                </a:solidFill>
              </a:rPr>
              <a:t>Getting along with and Caring for Others</a:t>
            </a:r>
          </a:p>
          <a:p>
            <a:endParaRPr lang="en-AU" sz="1400" dirty="0">
              <a:solidFill>
                <a:srgbClr val="254061"/>
              </a:solidFill>
            </a:endParaRPr>
          </a:p>
          <a:p>
            <a:r>
              <a:rPr lang="en-AU" sz="2800" b="1" dirty="0">
                <a:solidFill>
                  <a:srgbClr val="254061"/>
                </a:solidFill>
              </a:rPr>
              <a:t>Student Behaviour Support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556" y="1774362"/>
            <a:ext cx="3936957" cy="4006374"/>
          </a:xfrm>
          <a:prstGeom prst="rect">
            <a:avLst/>
          </a:prstGeom>
        </p:spPr>
      </p:pic>
      <p:pic>
        <p:nvPicPr>
          <p:cNvPr id="6" name="Picture 2" descr="F:\AA Year 3-4 OL Dolours 2015\Blog\School images\logos_3_in_on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672" y="1774362"/>
            <a:ext cx="3580154" cy="400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969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4000" cy="68772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58296"/>
            <a:ext cx="8807201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Prayer</a:t>
            </a:r>
          </a:p>
          <a:p>
            <a:endParaRPr lang="en-AU" sz="2000" dirty="0"/>
          </a:p>
          <a:p>
            <a:pPr algn="ctr"/>
            <a:r>
              <a:rPr lang="en-US" b="1" dirty="0"/>
              <a:t>Parents and Teachers</a:t>
            </a:r>
            <a:endParaRPr lang="en-AU" dirty="0"/>
          </a:p>
          <a:p>
            <a:pPr algn="ctr"/>
            <a:r>
              <a:rPr lang="en-US" dirty="0"/>
              <a:t> </a:t>
            </a:r>
            <a:endParaRPr lang="en-AU" dirty="0"/>
          </a:p>
          <a:p>
            <a:pPr algn="ctr"/>
            <a:r>
              <a:rPr lang="en-US" sz="1200" dirty="0"/>
              <a:t>I dreamed I stood in a studio </a:t>
            </a:r>
            <a:endParaRPr lang="en-AU" sz="1200" dirty="0"/>
          </a:p>
          <a:p>
            <a:pPr algn="ctr"/>
            <a:r>
              <a:rPr lang="en-US" sz="1200" dirty="0"/>
              <a:t>And watched two sculptors there</a:t>
            </a:r>
            <a:endParaRPr lang="en-AU" sz="1200" dirty="0"/>
          </a:p>
          <a:p>
            <a:pPr algn="ctr"/>
            <a:r>
              <a:rPr lang="en-US" sz="1200" dirty="0"/>
              <a:t>The clay they used was a young child’s mind</a:t>
            </a:r>
            <a:endParaRPr lang="en-AU" sz="1200" dirty="0"/>
          </a:p>
          <a:p>
            <a:pPr algn="ctr"/>
            <a:r>
              <a:rPr lang="en-US" sz="1200" dirty="0"/>
              <a:t>And they fashioned it with care</a:t>
            </a:r>
            <a:endParaRPr lang="en-AU" sz="1200" dirty="0"/>
          </a:p>
          <a:p>
            <a:pPr algn="ctr"/>
            <a:r>
              <a:rPr lang="en-US" sz="1200" dirty="0"/>
              <a:t> </a:t>
            </a:r>
            <a:endParaRPr lang="en-AU" sz="1200" dirty="0"/>
          </a:p>
          <a:p>
            <a:pPr algn="ctr"/>
            <a:r>
              <a:rPr lang="en-US" sz="1200" dirty="0"/>
              <a:t>One was a teacher, the tools he used </a:t>
            </a:r>
            <a:endParaRPr lang="en-AU" sz="1200" dirty="0"/>
          </a:p>
          <a:p>
            <a:pPr algn="ctr"/>
            <a:r>
              <a:rPr lang="en-US" sz="1200" dirty="0"/>
              <a:t>Were books and music and art</a:t>
            </a:r>
            <a:endParaRPr lang="en-AU" sz="1200" dirty="0"/>
          </a:p>
          <a:p>
            <a:pPr algn="ctr"/>
            <a:r>
              <a:rPr lang="en-US" sz="1200" dirty="0"/>
              <a:t>One was a parent with a guiding hand</a:t>
            </a:r>
            <a:endParaRPr lang="en-AU" sz="1200" dirty="0"/>
          </a:p>
          <a:p>
            <a:pPr algn="ctr"/>
            <a:r>
              <a:rPr lang="en-US" sz="1200" dirty="0"/>
              <a:t>And a gentle loving heart</a:t>
            </a:r>
            <a:endParaRPr lang="en-AU" sz="1200" dirty="0"/>
          </a:p>
          <a:p>
            <a:pPr algn="ctr"/>
            <a:r>
              <a:rPr lang="en-US" sz="1200" dirty="0"/>
              <a:t> </a:t>
            </a:r>
            <a:endParaRPr lang="en-AU" sz="1200" dirty="0"/>
          </a:p>
          <a:p>
            <a:pPr algn="ctr"/>
            <a:r>
              <a:rPr lang="en-US" sz="1200" dirty="0"/>
              <a:t>Day after day the teacher toiled</a:t>
            </a:r>
            <a:endParaRPr lang="en-AU" sz="1200" dirty="0"/>
          </a:p>
          <a:p>
            <a:pPr algn="ctr"/>
            <a:r>
              <a:rPr lang="en-US" sz="1200" dirty="0"/>
              <a:t>With a touch that was deft and sure</a:t>
            </a:r>
            <a:endParaRPr lang="en-AU" sz="1200" dirty="0"/>
          </a:p>
          <a:p>
            <a:pPr algn="ctr"/>
            <a:r>
              <a:rPr lang="en-US" sz="1200" dirty="0"/>
              <a:t>While the parent labored by his side</a:t>
            </a:r>
            <a:endParaRPr lang="en-AU" sz="1200" dirty="0"/>
          </a:p>
          <a:p>
            <a:pPr algn="ctr"/>
            <a:r>
              <a:rPr lang="en-US" sz="1200" dirty="0"/>
              <a:t>And polished and smoothed it over</a:t>
            </a:r>
            <a:endParaRPr lang="en-AU" sz="1200" dirty="0"/>
          </a:p>
          <a:p>
            <a:pPr algn="ctr"/>
            <a:r>
              <a:rPr lang="en-US" sz="1200" dirty="0"/>
              <a:t> </a:t>
            </a:r>
            <a:endParaRPr lang="en-AU" sz="1200" dirty="0"/>
          </a:p>
          <a:p>
            <a:pPr algn="ctr"/>
            <a:r>
              <a:rPr lang="en-US" sz="1200" dirty="0"/>
              <a:t>And when at last the time had passed</a:t>
            </a:r>
            <a:endParaRPr lang="en-AU" sz="1200" dirty="0"/>
          </a:p>
          <a:p>
            <a:pPr algn="ctr"/>
            <a:r>
              <a:rPr lang="en-US" sz="1200" dirty="0"/>
              <a:t>They were proud of what they had wrought</a:t>
            </a:r>
            <a:endParaRPr lang="en-AU" sz="1200" dirty="0"/>
          </a:p>
          <a:p>
            <a:pPr algn="ctr"/>
            <a:r>
              <a:rPr lang="en-US" sz="1200" dirty="0"/>
              <a:t>For the things they had </a:t>
            </a:r>
            <a:r>
              <a:rPr lang="en-US" sz="1200" dirty="0" err="1"/>
              <a:t>moulded</a:t>
            </a:r>
            <a:r>
              <a:rPr lang="en-US" sz="1200" dirty="0"/>
              <a:t> into the child </a:t>
            </a:r>
            <a:endParaRPr lang="en-AU" sz="1200" dirty="0"/>
          </a:p>
          <a:p>
            <a:pPr algn="ctr"/>
            <a:r>
              <a:rPr lang="en-US" sz="1200" dirty="0"/>
              <a:t>Could never be sold or bought</a:t>
            </a:r>
            <a:endParaRPr lang="en-AU" sz="1200" dirty="0"/>
          </a:p>
          <a:p>
            <a:pPr algn="ctr"/>
            <a:r>
              <a:rPr lang="en-US" dirty="0"/>
              <a:t> </a:t>
            </a:r>
            <a:endParaRPr lang="en-AU" dirty="0"/>
          </a:p>
          <a:p>
            <a:pPr algn="ctr"/>
            <a:r>
              <a:rPr lang="en-US" sz="1200" dirty="0"/>
              <a:t>And each agrees they would have failed</a:t>
            </a:r>
            <a:endParaRPr lang="en-AU" sz="1200" dirty="0"/>
          </a:p>
          <a:p>
            <a:pPr algn="ctr"/>
            <a:r>
              <a:rPr lang="en-US" sz="1200" dirty="0"/>
              <a:t>If they had worked alone</a:t>
            </a:r>
            <a:endParaRPr lang="en-AU" sz="1200" dirty="0"/>
          </a:p>
          <a:p>
            <a:pPr algn="ctr"/>
            <a:r>
              <a:rPr lang="en-US" sz="1200" dirty="0"/>
              <a:t>For behind the parents stood the school</a:t>
            </a:r>
            <a:endParaRPr lang="en-AU" sz="1200" dirty="0"/>
          </a:p>
          <a:p>
            <a:pPr algn="ctr"/>
            <a:r>
              <a:rPr lang="en-US" sz="1200" dirty="0"/>
              <a:t>And behind the teacher, the home</a:t>
            </a:r>
            <a:endParaRPr lang="en-AU" sz="1200" dirty="0"/>
          </a:p>
          <a:p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2479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7951" y="0"/>
            <a:ext cx="9431951" cy="71900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650" y="96253"/>
            <a:ext cx="4712297" cy="666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4412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54E882-AAE5-6E41-AE0A-C6131F0BB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59491"/>
            <a:ext cx="4331028" cy="6128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D02B1E-C2D8-F446-889E-8DCD058BB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25" y="345989"/>
            <a:ext cx="4200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6021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C334D22-6EB4-2647-ABFB-5CC72551B1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477" y="167066"/>
            <a:ext cx="8589045" cy="6422919"/>
          </a:xfrm>
        </p:spPr>
      </p:pic>
    </p:spTree>
    <p:extLst>
      <p:ext uri="{BB962C8B-B14F-4D97-AF65-F5344CB8AC3E}">
        <p14:creationId xmlns:p14="http://schemas.microsoft.com/office/powerpoint/2010/main" val="16491119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2F20CF-8734-F144-8D9A-7D048C9F70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135" y="193659"/>
            <a:ext cx="8871320" cy="6268926"/>
          </a:xfrm>
        </p:spPr>
      </p:pic>
    </p:spTree>
    <p:extLst>
      <p:ext uri="{BB962C8B-B14F-4D97-AF65-F5344CB8AC3E}">
        <p14:creationId xmlns:p14="http://schemas.microsoft.com/office/powerpoint/2010/main" val="35193974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772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9556" y="132473"/>
            <a:ext cx="861857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srgbClr val="254061"/>
                </a:solidFill>
              </a:rPr>
              <a:t>Parent Teacher Communication</a:t>
            </a:r>
          </a:p>
          <a:p>
            <a:endParaRPr lang="en-AU" sz="3600" b="1" dirty="0">
              <a:solidFill>
                <a:srgbClr val="254061"/>
              </a:solidFill>
            </a:endParaRPr>
          </a:p>
          <a:p>
            <a:pPr marL="1028700" lvl="1" indent="-571500">
              <a:buFont typeface="Arial"/>
              <a:buChar char="•"/>
            </a:pPr>
            <a:r>
              <a:rPr lang="en-AU" dirty="0">
                <a:solidFill>
                  <a:srgbClr val="254061"/>
                </a:solidFill>
              </a:rPr>
              <a:t>Parent Teacher Interviews –  at the end of Term 1.</a:t>
            </a:r>
          </a:p>
          <a:p>
            <a:pPr marL="1028700" lvl="1" indent="-571500">
              <a:buFont typeface="Arial"/>
              <a:buChar char="•"/>
            </a:pPr>
            <a:r>
              <a:rPr lang="en-AU" dirty="0">
                <a:solidFill>
                  <a:srgbClr val="254061"/>
                </a:solidFill>
              </a:rPr>
              <a:t>Student Led Conversations at the end of Term 3.  </a:t>
            </a:r>
          </a:p>
          <a:p>
            <a:pPr marL="1028700" lvl="1" indent="-571500">
              <a:buFont typeface="Arial"/>
              <a:buChar char="•"/>
            </a:pPr>
            <a:r>
              <a:rPr lang="en-AU" dirty="0">
                <a:solidFill>
                  <a:srgbClr val="254061"/>
                </a:solidFill>
              </a:rPr>
              <a:t>Semester Reports – Twice per Year (end of Term 2 &amp; end of Term 4)</a:t>
            </a:r>
          </a:p>
          <a:p>
            <a:pPr marL="1028700" lvl="1" indent="-571500">
              <a:buFont typeface="Arial"/>
              <a:buChar char="•"/>
            </a:pPr>
            <a:r>
              <a:rPr lang="en-AU" dirty="0">
                <a:solidFill>
                  <a:srgbClr val="254061"/>
                </a:solidFill>
              </a:rPr>
              <a:t>Email communication </a:t>
            </a:r>
            <a:r>
              <a:rPr lang="en-AU" dirty="0">
                <a:solidFill>
                  <a:srgbClr val="254061"/>
                </a:solidFill>
                <a:hlinkClick r:id="rId4"/>
              </a:rPr>
              <a:t>pmit@bne.catholic.edu.au</a:t>
            </a:r>
            <a:r>
              <a:rPr lang="en-AU" dirty="0">
                <a:solidFill>
                  <a:srgbClr val="254061"/>
                </a:solidFill>
              </a:rPr>
              <a:t> </a:t>
            </a:r>
            <a:r>
              <a:rPr lang="en-AU" dirty="0">
                <a:solidFill>
                  <a:srgbClr val="254061"/>
                </a:solidFill>
                <a:hlinkClick r:id="rId5"/>
              </a:rPr>
              <a:t>Leeanne.M.Taylor@bne.catholic.edu.au</a:t>
            </a:r>
            <a:r>
              <a:rPr lang="en-AU" dirty="0">
                <a:solidFill>
                  <a:srgbClr val="254061"/>
                </a:solidFill>
              </a:rPr>
              <a:t> and </a:t>
            </a:r>
            <a:r>
              <a:rPr lang="en-AU" dirty="0" err="1">
                <a:solidFill>
                  <a:srgbClr val="254061"/>
                </a:solidFill>
              </a:rPr>
              <a:t>mfogarty@bne.catholic.edu.au</a:t>
            </a:r>
            <a:endParaRPr lang="en-AU" dirty="0">
              <a:solidFill>
                <a:srgbClr val="254061"/>
              </a:solidFill>
            </a:endParaRPr>
          </a:p>
          <a:p>
            <a:pPr marL="1028700" lvl="1" indent="-571500">
              <a:buFont typeface="Arial"/>
              <a:buChar char="•"/>
            </a:pPr>
            <a:r>
              <a:rPr lang="en-AU" dirty="0">
                <a:solidFill>
                  <a:srgbClr val="254061"/>
                </a:solidFill>
              </a:rPr>
              <a:t>Class blog/Teams</a:t>
            </a:r>
          </a:p>
          <a:p>
            <a:pPr marL="1485900" lvl="2" indent="-571500">
              <a:buFont typeface="Arial"/>
              <a:buChar char="•"/>
            </a:pPr>
            <a:r>
              <a:rPr lang="en-AU" dirty="0">
                <a:solidFill>
                  <a:srgbClr val="254061"/>
                </a:solidFill>
              </a:rPr>
              <a:t>Term overview</a:t>
            </a:r>
          </a:p>
          <a:p>
            <a:pPr marL="1485900" lvl="2" indent="-571500">
              <a:buFont typeface="Arial"/>
              <a:buChar char="•"/>
            </a:pPr>
            <a:r>
              <a:rPr lang="en-AU" dirty="0">
                <a:solidFill>
                  <a:srgbClr val="254061"/>
                </a:solidFill>
              </a:rPr>
              <a:t>Homework</a:t>
            </a:r>
          </a:p>
          <a:p>
            <a:pPr marL="1485900" lvl="2" indent="-571500">
              <a:buFont typeface="Arial"/>
              <a:buChar char="•"/>
            </a:pPr>
            <a:r>
              <a:rPr lang="en-AU" dirty="0">
                <a:solidFill>
                  <a:srgbClr val="254061"/>
                </a:solidFill>
              </a:rPr>
              <a:t>Photos</a:t>
            </a:r>
          </a:p>
          <a:p>
            <a:pPr marL="1485900" lvl="2" indent="-571500">
              <a:buFont typeface="Arial"/>
              <a:buChar char="•"/>
            </a:pPr>
            <a:r>
              <a:rPr lang="en-AU" dirty="0">
                <a:solidFill>
                  <a:srgbClr val="254061"/>
                </a:solidFill>
              </a:rPr>
              <a:t>Working space</a:t>
            </a:r>
          </a:p>
          <a:p>
            <a:pPr lvl="2"/>
            <a:endParaRPr lang="en-AU" dirty="0">
              <a:solidFill>
                <a:srgbClr val="25406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4694" y="4653113"/>
            <a:ext cx="739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 any stage throughout the year please feel free to contact me and make an appointment if you have any questions or concerns</a:t>
            </a:r>
          </a:p>
        </p:txBody>
      </p:sp>
    </p:spTree>
    <p:extLst>
      <p:ext uri="{BB962C8B-B14F-4D97-AF65-F5344CB8AC3E}">
        <p14:creationId xmlns:p14="http://schemas.microsoft.com/office/powerpoint/2010/main" val="19733175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our Lady of Dolours MITCHELTON PPT slides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142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288" y="260350"/>
            <a:ext cx="8497887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Guidance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Counselling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sz="3200" b="1" dirty="0">
              <a:solidFill>
                <a:schemeClr val="accent1">
                  <a:lumMod val="50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23850" y="11255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2400" dirty="0">
                <a:solidFill>
                  <a:srgbClr val="376092"/>
                </a:solidFill>
              </a:rPr>
              <a:t>Guidance Counsellor (GC) </a:t>
            </a:r>
            <a:r>
              <a:rPr lang="en-US" sz="2400" dirty="0" err="1">
                <a:solidFill>
                  <a:srgbClr val="376092"/>
                </a:solidFill>
              </a:rPr>
              <a:t>Ms</a:t>
            </a:r>
            <a:r>
              <a:rPr lang="en-US" sz="2400" dirty="0">
                <a:solidFill>
                  <a:srgbClr val="376092"/>
                </a:solidFill>
              </a:rPr>
              <a:t> Ruth Blackburn</a:t>
            </a:r>
          </a:p>
          <a:p>
            <a:pPr algn="l">
              <a:defRPr/>
            </a:pPr>
            <a:r>
              <a:rPr lang="en-US" sz="2400" dirty="0">
                <a:solidFill>
                  <a:srgbClr val="376092"/>
                </a:solidFill>
              </a:rPr>
              <a:t> OLD 2 days a week (Monday and Tuesday)</a:t>
            </a:r>
          </a:p>
          <a:p>
            <a:pPr algn="l">
              <a:defRPr/>
            </a:pPr>
            <a:endParaRPr lang="en-US" sz="2400" dirty="0">
              <a:solidFill>
                <a:srgbClr val="376092"/>
              </a:solidFill>
            </a:endParaRPr>
          </a:p>
          <a:p>
            <a:pPr algn="l">
              <a:defRPr/>
            </a:pPr>
            <a:r>
              <a:rPr lang="en-US" sz="2400" dirty="0">
                <a:solidFill>
                  <a:srgbClr val="376092"/>
                </a:solidFill>
              </a:rPr>
              <a:t>Can assist with a range of issues that might impact on learning, including:</a:t>
            </a:r>
          </a:p>
          <a:p>
            <a:pPr marL="800100" lvl="1" indent="-342900" algn="l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376092"/>
                </a:solidFill>
              </a:rPr>
              <a:t>Anxiety</a:t>
            </a:r>
          </a:p>
          <a:p>
            <a:pPr marL="800100" lvl="1" indent="-342900" algn="l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376092"/>
                </a:solidFill>
              </a:rPr>
              <a:t>Friendship/social skills</a:t>
            </a:r>
          </a:p>
          <a:p>
            <a:pPr marL="800100" lvl="1" indent="-342900" algn="l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376092"/>
                </a:solidFill>
              </a:rPr>
              <a:t>Grief and loss</a:t>
            </a:r>
          </a:p>
          <a:p>
            <a:pPr marL="800100" lvl="1" indent="-342900" algn="l">
              <a:buFont typeface="Arial" panose="020B0604020202020204" pitchFamily="34" charset="0"/>
              <a:buChar char="•"/>
              <a:defRPr/>
            </a:pPr>
            <a:r>
              <a:rPr lang="en-US" sz="2000" dirty="0" err="1">
                <a:solidFill>
                  <a:srgbClr val="376092"/>
                </a:solidFill>
              </a:rPr>
              <a:t>Behavioural</a:t>
            </a:r>
            <a:r>
              <a:rPr lang="en-US" sz="2000" dirty="0">
                <a:solidFill>
                  <a:srgbClr val="376092"/>
                </a:solidFill>
              </a:rPr>
              <a:t> concerns</a:t>
            </a:r>
          </a:p>
          <a:p>
            <a:pPr marL="800100" lvl="1" indent="-342900" algn="l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376092"/>
                </a:solidFill>
              </a:rPr>
              <a:t>Learning difficulties</a:t>
            </a:r>
          </a:p>
          <a:p>
            <a:pPr lvl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4201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772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9556" y="303093"/>
            <a:ext cx="861857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srgbClr val="254061"/>
                </a:solidFill>
              </a:rPr>
              <a:t>Miscellaneous Matters</a:t>
            </a:r>
          </a:p>
          <a:p>
            <a:pPr marL="571500" indent="-571500">
              <a:buFont typeface="Arial"/>
              <a:buChar char="•"/>
            </a:pPr>
            <a:r>
              <a:rPr lang="en-AU" sz="2800" dirty="0">
                <a:solidFill>
                  <a:srgbClr val="254061"/>
                </a:solidFill>
                <a:highlight>
                  <a:srgbClr val="FFFF00"/>
                </a:highlight>
              </a:rPr>
              <a:t>Allergies </a:t>
            </a:r>
          </a:p>
          <a:p>
            <a:pPr marL="571500" indent="-571500">
              <a:buFont typeface="Arial"/>
              <a:buChar char="•"/>
            </a:pPr>
            <a:r>
              <a:rPr lang="en-AU" sz="2800" dirty="0">
                <a:solidFill>
                  <a:srgbClr val="254061"/>
                </a:solidFill>
              </a:rPr>
              <a:t>Celebration of student birthdays – cupcakes or ice blocks/creams</a:t>
            </a:r>
          </a:p>
          <a:p>
            <a:pPr marL="571500" indent="-571500">
              <a:buFont typeface="Arial"/>
              <a:buChar char="•"/>
            </a:pPr>
            <a:r>
              <a:rPr lang="en-AU" sz="2800" dirty="0">
                <a:solidFill>
                  <a:srgbClr val="254061"/>
                </a:solidFill>
              </a:rPr>
              <a:t>Absences from school – parent portal</a:t>
            </a:r>
          </a:p>
          <a:p>
            <a:pPr marL="571500" indent="-571500">
              <a:buFont typeface="Arial"/>
              <a:buChar char="•"/>
            </a:pPr>
            <a:r>
              <a:rPr lang="en-AU" sz="2800" dirty="0">
                <a:solidFill>
                  <a:srgbClr val="254061"/>
                </a:solidFill>
              </a:rPr>
              <a:t>SMS notifications will be sent each morning when absence is unexplained.</a:t>
            </a:r>
          </a:p>
          <a:p>
            <a:pPr marL="571500" indent="-571500">
              <a:buFont typeface="Arial"/>
              <a:buChar char="•"/>
            </a:pPr>
            <a:r>
              <a:rPr lang="en-AU" sz="2800" dirty="0">
                <a:solidFill>
                  <a:srgbClr val="254061"/>
                </a:solidFill>
              </a:rPr>
              <a:t>Pastoral parent – Grace Palmer</a:t>
            </a:r>
          </a:p>
        </p:txBody>
      </p:sp>
    </p:spTree>
    <p:extLst>
      <p:ext uri="{BB962C8B-B14F-4D97-AF65-F5344CB8AC3E}">
        <p14:creationId xmlns:p14="http://schemas.microsoft.com/office/powerpoint/2010/main" val="1491093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our Lady of Dolours MITCHELTON PPT slides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142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7610" y="0"/>
            <a:ext cx="4634941" cy="61845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892" y="2806237"/>
            <a:ext cx="3378336" cy="3378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760" y="49775"/>
            <a:ext cx="3022600" cy="2692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6158F66-E1AB-844B-96F9-74A920D0B021}"/>
              </a:ext>
            </a:extLst>
          </p:cNvPr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1380EC-2AE7-D64C-A26D-2E2358E362C7}"/>
              </a:ext>
            </a:extLst>
          </p:cNvPr>
          <p:cNvSpPr/>
          <p:nvPr/>
        </p:nvSpPr>
        <p:spPr>
          <a:xfrm>
            <a:off x="4450813" y="324433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>
                <a:solidFill>
                  <a:srgbClr val="000000"/>
                </a:solidFill>
                <a:latin typeface="Times" pitchFamily="2" charset="0"/>
              </a:rPr>
              <a:t> </a:t>
            </a:r>
            <a:r>
              <a:rPr lang="en-AU" dirty="0"/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2814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552" y="32934"/>
            <a:ext cx="9144000" cy="68772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8298" y="1397000"/>
            <a:ext cx="2885602" cy="47597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9651" y="252919"/>
            <a:ext cx="7976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2020 – The Year of St Benedict</a:t>
            </a:r>
          </a:p>
        </p:txBody>
      </p:sp>
    </p:spTree>
    <p:extLst>
      <p:ext uri="{BB962C8B-B14F-4D97-AF65-F5344CB8AC3E}">
        <p14:creationId xmlns:p14="http://schemas.microsoft.com/office/powerpoint/2010/main" val="17497525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552" y="32934"/>
            <a:ext cx="9144000" cy="68772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448" y="2752927"/>
            <a:ext cx="3523444" cy="28215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7953" y="2752927"/>
            <a:ext cx="4193711" cy="276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050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4000" cy="68772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9248" y="250634"/>
            <a:ext cx="4599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A Little Bit About Us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56425" y="896965"/>
            <a:ext cx="364395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Mrs</a:t>
            </a:r>
            <a:r>
              <a:rPr lang="en-US" sz="2400" b="1" dirty="0"/>
              <a:t> </a:t>
            </a:r>
            <a:r>
              <a:rPr lang="en-US" sz="2400" b="1" dirty="0" err="1"/>
              <a:t>Leeanne</a:t>
            </a:r>
            <a:r>
              <a:rPr lang="en-US" sz="2400" b="1" dirty="0"/>
              <a:t> Taylor</a:t>
            </a:r>
          </a:p>
          <a:p>
            <a:endParaRPr lang="en-US" dirty="0"/>
          </a:p>
          <a:p>
            <a:r>
              <a:rPr lang="en-US" sz="2000" dirty="0"/>
              <a:t>After a career in the travel industry I went back to university to complete a degree in education.</a:t>
            </a:r>
          </a:p>
          <a:p>
            <a:endParaRPr lang="en-US" sz="2000" dirty="0"/>
          </a:p>
          <a:p>
            <a:r>
              <a:rPr lang="en-US" sz="2000" dirty="0"/>
              <a:t>I graduated in 2013 and started my teaching career doing relief teaching.</a:t>
            </a:r>
          </a:p>
          <a:p>
            <a:endParaRPr lang="en-US" sz="2000" dirty="0"/>
          </a:p>
          <a:p>
            <a:r>
              <a:rPr lang="en-US" sz="2000" dirty="0"/>
              <a:t>I have worked at several schools in the Brisbane diocese as a relief teacher and also completed a short term contract at Queen of Apostles Stafford before coming to O.L.D in Term 3 2015.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D83CB5-02C5-DC45-8993-A9D8817126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369" y="1147598"/>
            <a:ext cx="4469607" cy="355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19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739F492-C779-B747-BAE5-F5C24F32D5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411" y="522287"/>
            <a:ext cx="8876454" cy="627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205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our Lady of Dolours MITCHELTON PPT slides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142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3463" y="195423"/>
            <a:ext cx="8132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Volunteer Training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938" y="1113020"/>
            <a:ext cx="7577847" cy="544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241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our Lady of Dolours MITCHELTON PPT slides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142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3463" y="195423"/>
            <a:ext cx="8132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Volunteer Training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3000"/>
            <a:ext cx="9144000" cy="4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256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4000" cy="68772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822902"/>
            <a:ext cx="590762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Teaching Philosophy</a:t>
            </a:r>
          </a:p>
          <a:p>
            <a:pPr marL="571500" indent="-571500">
              <a:buFont typeface="Arial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Every child can learn, make progress and achieve success</a:t>
            </a:r>
          </a:p>
          <a:p>
            <a:pPr marL="571500" indent="-571500">
              <a:buFont typeface="Arial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I believe that students learn at their own pace and in their own way</a:t>
            </a:r>
          </a:p>
          <a:p>
            <a:pPr marL="571500" indent="-571500">
              <a:buFont typeface="Arial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I believe in teaching students how to learn rather than what to learn</a:t>
            </a:r>
          </a:p>
          <a:p>
            <a:pPr marL="571500" indent="-571500">
              <a:buFont typeface="Arial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I believe in curiosity in the classroom and that learning should foster each child’s curiosity about the world </a:t>
            </a:r>
          </a:p>
          <a:p>
            <a:pPr marL="571500" indent="-571500">
              <a:buFont typeface="Arial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I try to foster an environment that allows students to feel safe and engaged</a:t>
            </a:r>
          </a:p>
          <a:p>
            <a:pPr marL="571500" indent="-571500">
              <a:buFont typeface="Arial"/>
              <a:buChar char="•"/>
            </a:pP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5732" r="18506" b="14834"/>
          <a:stretch/>
        </p:blipFill>
        <p:spPr>
          <a:xfrm>
            <a:off x="5907624" y="932071"/>
            <a:ext cx="3099463" cy="415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84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4000" cy="68772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9248" y="250634"/>
            <a:ext cx="4599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A Little Bit About Us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56425" y="896965"/>
            <a:ext cx="3643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Ms</a:t>
            </a:r>
            <a:r>
              <a:rPr lang="en-US" sz="2400" b="1" dirty="0"/>
              <a:t> Mary-Anne Fogarty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56389" y="1507514"/>
            <a:ext cx="264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56425" y="1049682"/>
            <a:ext cx="364395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  <a:p>
            <a:r>
              <a:rPr lang="en-US" sz="2000" dirty="0"/>
              <a:t>After teaching in </a:t>
            </a:r>
            <a:r>
              <a:rPr lang="en-US" sz="2000" dirty="0" err="1"/>
              <a:t>Qld</a:t>
            </a:r>
            <a:r>
              <a:rPr lang="en-US" sz="2000" dirty="0"/>
              <a:t> state schools – Sydney.</a:t>
            </a:r>
          </a:p>
          <a:p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Classroom teaching + TL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ESL teaching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ESL Consultant</a:t>
            </a:r>
          </a:p>
          <a:p>
            <a:endParaRPr lang="en-US" sz="2000" dirty="0"/>
          </a:p>
          <a:p>
            <a:r>
              <a:rPr lang="en-US" sz="2000" dirty="0"/>
              <a:t>2004 - moved to Brisbane </a:t>
            </a:r>
          </a:p>
          <a:p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ESL teaching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Literacy Numeracy Improvement Teacher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Education Officer Literacy &amp; Numeracy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OLD as Primary Learning Leader in 2016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 descr="A group of people looking at a cake&#10;&#10;Description automatically generated">
            <a:extLst>
              <a:ext uri="{FF2B5EF4-FFF2-40B4-BE49-F238E27FC236}">
                <a16:creationId xmlns:a16="http://schemas.microsoft.com/office/drawing/2014/main" id="{8D4516B8-07AD-D740-8E61-1BBD4B57D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941" y="1358630"/>
            <a:ext cx="3451804" cy="460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495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4000" cy="68772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8728" y="393074"/>
            <a:ext cx="7862555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Teaching Philosophy</a:t>
            </a:r>
          </a:p>
          <a:p>
            <a:pPr marL="571500" indent="-571500">
              <a:buFont typeface="Arial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Every child is an individual who has his/her own way of learning and thinking</a:t>
            </a:r>
          </a:p>
          <a:p>
            <a:pPr marL="571500" indent="-571500">
              <a:buFont typeface="Arial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Every child can learn, make progress and achieve success</a:t>
            </a:r>
          </a:p>
          <a:p>
            <a:pPr marL="571500" indent="-571500">
              <a:buFont typeface="Arial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Learning should be engaging for each child</a:t>
            </a:r>
          </a:p>
          <a:p>
            <a:pPr marL="571500" indent="-571500">
              <a:buFont typeface="Arial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Learning should foster each child’s curiosity about the world</a:t>
            </a:r>
          </a:p>
          <a:p>
            <a:pPr marL="571500" indent="-571500">
              <a:buFont typeface="Arial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Each child should feel safe and valued</a:t>
            </a:r>
          </a:p>
          <a:p>
            <a:pPr marL="571500" indent="-571500">
              <a:buFont typeface="Arial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It is my responsibility to explicitly teach using the Australian Curriculum, reflecting our Catholic beliefs and values</a:t>
            </a:r>
          </a:p>
          <a:p>
            <a:pPr marL="571500" indent="-571500">
              <a:buFont typeface="Arial"/>
              <a:buChar char="•"/>
            </a:pP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571500" indent="-571500">
              <a:buFont typeface="Arial"/>
              <a:buChar char="•"/>
            </a:pP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571500" indent="-571500">
              <a:buFont typeface="Arial"/>
              <a:buChar char="•"/>
            </a:pP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571500" indent="-571500">
              <a:buFont typeface="Arial"/>
              <a:buChar char="•"/>
            </a:pP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051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772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9556" y="132473"/>
            <a:ext cx="861857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srgbClr val="254061"/>
                </a:solidFill>
              </a:rPr>
              <a:t>Whole School Teaching and Learning Vision</a:t>
            </a:r>
          </a:p>
          <a:p>
            <a:pPr marL="457200" indent="-457200">
              <a:buFont typeface="Arial"/>
              <a:buChar char="•"/>
            </a:pPr>
            <a:r>
              <a:rPr lang="en-AU" sz="2800" dirty="0">
                <a:solidFill>
                  <a:srgbClr val="254061"/>
                </a:solidFill>
              </a:rPr>
              <a:t>We believe that all students can </a:t>
            </a:r>
            <a:r>
              <a:rPr lang="en-AU" sz="2800" i="1" dirty="0">
                <a:solidFill>
                  <a:srgbClr val="254061"/>
                </a:solidFill>
              </a:rPr>
              <a:t>think, learn, inquire and create</a:t>
            </a:r>
          </a:p>
          <a:p>
            <a:pPr marL="457200" indent="-457200">
              <a:buFont typeface="Arial"/>
              <a:buChar char="•"/>
            </a:pPr>
            <a:r>
              <a:rPr lang="en-AU" sz="2800" dirty="0">
                <a:solidFill>
                  <a:srgbClr val="254061"/>
                </a:solidFill>
              </a:rPr>
              <a:t>We believe that all students can </a:t>
            </a:r>
            <a:r>
              <a:rPr lang="en-AU" sz="2800" i="1" dirty="0">
                <a:solidFill>
                  <a:srgbClr val="254061"/>
                </a:solidFill>
              </a:rPr>
              <a:t>get along </a:t>
            </a:r>
            <a:r>
              <a:rPr lang="en-AU" sz="2800" dirty="0">
                <a:solidFill>
                  <a:srgbClr val="254061"/>
                </a:solidFill>
              </a:rPr>
              <a:t>with and </a:t>
            </a:r>
            <a:r>
              <a:rPr lang="en-AU" sz="2800" i="1" dirty="0">
                <a:solidFill>
                  <a:srgbClr val="254061"/>
                </a:solidFill>
              </a:rPr>
              <a:t>care for </a:t>
            </a:r>
            <a:r>
              <a:rPr lang="en-AU" sz="2800" dirty="0">
                <a:solidFill>
                  <a:srgbClr val="254061"/>
                </a:solidFill>
              </a:rPr>
              <a:t>others</a:t>
            </a:r>
          </a:p>
          <a:p>
            <a:pPr marL="457200" indent="-457200">
              <a:buFont typeface="Arial"/>
              <a:buChar char="•"/>
            </a:pPr>
            <a:r>
              <a:rPr lang="en-AU" sz="2800" dirty="0">
                <a:solidFill>
                  <a:srgbClr val="254061"/>
                </a:solidFill>
              </a:rPr>
              <a:t>We believe that all students </a:t>
            </a:r>
            <a:r>
              <a:rPr lang="en-AU" sz="2800" i="1" dirty="0">
                <a:solidFill>
                  <a:srgbClr val="254061"/>
                </a:solidFill>
              </a:rPr>
              <a:t>can act </a:t>
            </a:r>
            <a:r>
              <a:rPr lang="en-AU" sz="2800" dirty="0">
                <a:solidFill>
                  <a:srgbClr val="254061"/>
                </a:solidFill>
              </a:rPr>
              <a:t>so they can </a:t>
            </a:r>
            <a:r>
              <a:rPr lang="en-AU" sz="2800" i="1" dirty="0">
                <a:solidFill>
                  <a:srgbClr val="254061"/>
                </a:solidFill>
              </a:rPr>
              <a:t>make a difference</a:t>
            </a:r>
            <a:r>
              <a:rPr lang="en-AU" sz="2800" dirty="0">
                <a:solidFill>
                  <a:srgbClr val="254061"/>
                </a:solidFill>
              </a:rPr>
              <a:t> in the world</a:t>
            </a:r>
            <a:r>
              <a:rPr lang="en-AU" sz="3600" dirty="0">
                <a:solidFill>
                  <a:srgbClr val="92D050"/>
                </a:solidFill>
              </a:rPr>
              <a:t>.</a:t>
            </a:r>
          </a:p>
          <a:p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The Kid in the Crest</a:t>
            </a:r>
          </a:p>
          <a:p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7183383"/>
              </p:ext>
            </p:extLst>
          </p:nvPr>
        </p:nvGraphicFramePr>
        <p:xfrm>
          <a:off x="3609222" y="3007008"/>
          <a:ext cx="3786187" cy="6429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6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2937">
                <a:tc>
                  <a:txBody>
                    <a:bodyPr/>
                    <a:lstStyle/>
                    <a:p>
                      <a:pPr algn="ctr"/>
                      <a:r>
                        <a:rPr lang="en-AU" sz="1800" dirty="0">
                          <a:solidFill>
                            <a:srgbClr val="FF6600"/>
                          </a:solidFill>
                        </a:rPr>
                        <a:t>Think</a:t>
                      </a:r>
                      <a:r>
                        <a:rPr lang="en-AU" sz="1800" baseline="0" dirty="0">
                          <a:solidFill>
                            <a:srgbClr val="FF6600"/>
                          </a:solidFill>
                        </a:rPr>
                        <a:t> and Learn</a:t>
                      </a:r>
                      <a:endParaRPr lang="en-AU" sz="18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AU" sz="1800" dirty="0"/>
                    </a:p>
                  </a:txBody>
                  <a:tcPr marL="91439" marR="9143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3209109"/>
              </p:ext>
            </p:extLst>
          </p:nvPr>
        </p:nvGraphicFramePr>
        <p:xfrm>
          <a:off x="6925096" y="3204762"/>
          <a:ext cx="2558112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8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41091">
                <a:tc>
                  <a:txBody>
                    <a:bodyPr/>
                    <a:lstStyle/>
                    <a:p>
                      <a:pPr algn="ctr"/>
                      <a:r>
                        <a:rPr lang="en-AU" sz="1800" dirty="0">
                          <a:solidFill>
                            <a:srgbClr val="008000"/>
                          </a:solidFill>
                        </a:rPr>
                        <a:t>Act</a:t>
                      </a:r>
                      <a:r>
                        <a:rPr lang="en-AU" sz="1800" baseline="0" dirty="0">
                          <a:solidFill>
                            <a:srgbClr val="008000"/>
                          </a:solidFill>
                        </a:rPr>
                        <a:t> to Make a </a:t>
                      </a:r>
                    </a:p>
                    <a:p>
                      <a:pPr algn="ctr"/>
                      <a:r>
                        <a:rPr lang="en-AU" sz="1800" baseline="0" dirty="0">
                          <a:solidFill>
                            <a:srgbClr val="008000"/>
                          </a:solidFill>
                        </a:rPr>
                        <a:t>Difference</a:t>
                      </a:r>
                      <a:endParaRPr lang="en-AU" sz="1800" dirty="0">
                        <a:solidFill>
                          <a:srgbClr val="008000"/>
                        </a:solidFill>
                      </a:endParaRPr>
                    </a:p>
                    <a:p>
                      <a:endParaRPr lang="en-AU" sz="1800" dirty="0"/>
                    </a:p>
                  </a:txBody>
                  <a:tcPr marL="91439" marR="9143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7053993"/>
              </p:ext>
            </p:extLst>
          </p:nvPr>
        </p:nvGraphicFramePr>
        <p:xfrm>
          <a:off x="3927946" y="4657476"/>
          <a:ext cx="3786187" cy="6429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6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2937">
                <a:tc>
                  <a:txBody>
                    <a:bodyPr/>
                    <a:lstStyle/>
                    <a:p>
                      <a:pPr algn="ctr"/>
                      <a:r>
                        <a:rPr lang="en-AU" sz="1800" dirty="0">
                          <a:solidFill>
                            <a:srgbClr val="FF0000"/>
                          </a:solidFill>
                        </a:rPr>
                        <a:t>Get</a:t>
                      </a:r>
                      <a:r>
                        <a:rPr lang="en-AU" sz="1800" baseline="0" dirty="0">
                          <a:solidFill>
                            <a:srgbClr val="FF0000"/>
                          </a:solidFill>
                        </a:rPr>
                        <a:t> along with and </a:t>
                      </a:r>
                    </a:p>
                    <a:p>
                      <a:pPr algn="ctr"/>
                      <a:r>
                        <a:rPr lang="en-AU" sz="1800" baseline="0" dirty="0">
                          <a:solidFill>
                            <a:srgbClr val="FF0000"/>
                          </a:solidFill>
                        </a:rPr>
                        <a:t>care for others</a:t>
                      </a:r>
                      <a:endParaRPr lang="en-AU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39" marR="9143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1354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Lady of Dolours MITCHELTON PPT slides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571479"/>
            <a:ext cx="8458200" cy="6033857"/>
          </a:xfrm>
        </p:spPr>
        <p:txBody>
          <a:bodyPr>
            <a:normAutofit/>
          </a:bodyPr>
          <a:lstStyle/>
          <a:p>
            <a:pPr>
              <a:buNone/>
            </a:pPr>
            <a:endParaRPr lang="en-AU" dirty="0">
              <a:latin typeface="Century Gothic" pitchFamily="34" charset="0"/>
            </a:endParaRPr>
          </a:p>
          <a:p>
            <a:pPr>
              <a:buNone/>
            </a:pPr>
            <a:endParaRPr lang="en-AU" dirty="0"/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AFA066B-F95E-104A-8A24-EE5B283BC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747" y="61816"/>
            <a:ext cx="4748654" cy="671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18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772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3121" y="289533"/>
            <a:ext cx="8618570" cy="6063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b="1" dirty="0">
                <a:solidFill>
                  <a:srgbClr val="FF6600"/>
                </a:solidFill>
              </a:rPr>
              <a:t>Thinking and Learning</a:t>
            </a:r>
          </a:p>
          <a:p>
            <a:pPr marL="457200" indent="-457200">
              <a:buFont typeface="Arial"/>
              <a:buChar char="•"/>
            </a:pPr>
            <a:r>
              <a:rPr lang="en-AU" sz="3200" dirty="0">
                <a:solidFill>
                  <a:srgbClr val="254061"/>
                </a:solidFill>
              </a:rPr>
              <a:t>Learning Areas</a:t>
            </a:r>
          </a:p>
          <a:p>
            <a:pPr marL="914400" lvl="1" indent="-457200">
              <a:buFont typeface="Arial"/>
              <a:buChar char="•"/>
            </a:pPr>
            <a:r>
              <a:rPr lang="en-AU" sz="2400" dirty="0">
                <a:solidFill>
                  <a:srgbClr val="254061"/>
                </a:solidFill>
              </a:rPr>
              <a:t>Australian Curriculum</a:t>
            </a:r>
          </a:p>
          <a:p>
            <a:pPr marL="1371600" lvl="2" indent="-457200">
              <a:buFont typeface="Arial"/>
              <a:buChar char="•"/>
            </a:pPr>
            <a:r>
              <a:rPr lang="en-AU" sz="2400" dirty="0">
                <a:solidFill>
                  <a:srgbClr val="254061"/>
                </a:solidFill>
              </a:rPr>
              <a:t>English, </a:t>
            </a:r>
          </a:p>
          <a:p>
            <a:pPr marL="1371600" lvl="2" indent="-457200">
              <a:buFont typeface="Arial"/>
              <a:buChar char="•"/>
            </a:pPr>
            <a:r>
              <a:rPr lang="en-AU" sz="2400" dirty="0">
                <a:solidFill>
                  <a:srgbClr val="254061"/>
                </a:solidFill>
              </a:rPr>
              <a:t>Mathematics, </a:t>
            </a:r>
          </a:p>
          <a:p>
            <a:pPr marL="1371600" lvl="2" indent="-457200">
              <a:buFont typeface="Arial"/>
              <a:buChar char="•"/>
            </a:pPr>
            <a:r>
              <a:rPr lang="en-AU" sz="2400" dirty="0">
                <a:solidFill>
                  <a:srgbClr val="254061"/>
                </a:solidFill>
              </a:rPr>
              <a:t>Science, </a:t>
            </a:r>
          </a:p>
          <a:p>
            <a:pPr marL="1371600" lvl="2" indent="-457200">
              <a:buFont typeface="Arial"/>
              <a:buChar char="•"/>
            </a:pPr>
            <a:r>
              <a:rPr lang="en-AU" sz="2400" dirty="0">
                <a:solidFill>
                  <a:srgbClr val="254061"/>
                </a:solidFill>
              </a:rPr>
              <a:t>HASS (Humanities and Social Sciences)</a:t>
            </a:r>
          </a:p>
          <a:p>
            <a:pPr marL="1371600" lvl="2" indent="-457200">
              <a:buFont typeface="Arial"/>
              <a:buChar char="•"/>
            </a:pPr>
            <a:r>
              <a:rPr lang="en-AU" sz="2400" dirty="0">
                <a:solidFill>
                  <a:srgbClr val="254061"/>
                </a:solidFill>
              </a:rPr>
              <a:t>Technology;</a:t>
            </a:r>
          </a:p>
          <a:p>
            <a:pPr marL="1371600" lvl="2" indent="-457200">
              <a:buFont typeface="Arial"/>
              <a:buChar char="•"/>
            </a:pPr>
            <a:r>
              <a:rPr lang="en-AU" sz="2400" dirty="0">
                <a:solidFill>
                  <a:srgbClr val="254061"/>
                </a:solidFill>
              </a:rPr>
              <a:t>Health &amp; Physical Education; </a:t>
            </a:r>
          </a:p>
          <a:p>
            <a:pPr marL="1371600" lvl="2" indent="-457200">
              <a:buFont typeface="Arial"/>
              <a:buChar char="•"/>
            </a:pPr>
            <a:r>
              <a:rPr lang="en-AU" sz="2400" dirty="0">
                <a:solidFill>
                  <a:srgbClr val="254061"/>
                </a:solidFill>
              </a:rPr>
              <a:t>LOTE - Japanese</a:t>
            </a:r>
          </a:p>
          <a:p>
            <a:pPr marL="1371600" lvl="2" indent="-457200">
              <a:buFont typeface="Arial"/>
              <a:buChar char="•"/>
            </a:pPr>
            <a:r>
              <a:rPr lang="en-AU" sz="2400" dirty="0">
                <a:solidFill>
                  <a:srgbClr val="254061"/>
                </a:solidFill>
              </a:rPr>
              <a:t>The Arts</a:t>
            </a:r>
          </a:p>
          <a:p>
            <a:pPr marL="893763" lvl="3"/>
            <a:endParaRPr lang="en-AU" sz="2400" dirty="0">
              <a:solidFill>
                <a:srgbClr val="254061"/>
              </a:solidFill>
            </a:endParaRPr>
          </a:p>
          <a:p>
            <a:pPr marL="893763" lvl="3" indent="-457200" defTabSz="427038">
              <a:buFont typeface="Arial"/>
              <a:buChar char="•"/>
            </a:pPr>
            <a:r>
              <a:rPr lang="en-AU" sz="2400" dirty="0">
                <a:solidFill>
                  <a:srgbClr val="254061"/>
                </a:solidFill>
              </a:rPr>
              <a:t>Brisbane Catholic Education</a:t>
            </a:r>
          </a:p>
          <a:p>
            <a:pPr marL="1350963" lvl="4" indent="-457200" defTabSz="427038">
              <a:buFont typeface="Arial"/>
              <a:buChar char="•"/>
            </a:pPr>
            <a:r>
              <a:rPr lang="en-AU" sz="2400" dirty="0">
                <a:solidFill>
                  <a:srgbClr val="254061"/>
                </a:solidFill>
              </a:rPr>
              <a:t>Religious Education</a:t>
            </a:r>
          </a:p>
          <a:p>
            <a:r>
              <a:rPr lang="en-AU" sz="2400" b="1" dirty="0">
                <a:solidFill>
                  <a:srgbClr val="254061"/>
                </a:solidFill>
              </a:rPr>
              <a:t> 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3241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30036</TotalTime>
  <Words>1183</Words>
  <Application>Microsoft Macintosh PowerPoint</Application>
  <PresentationFormat>On-screen Show (4:3)</PresentationFormat>
  <Paragraphs>232</Paragraphs>
  <Slides>32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Century Gothic</vt:lpstr>
      <vt:lpstr>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Leeanne Taylor</cp:lastModifiedBy>
  <cp:revision>67</cp:revision>
  <cp:lastPrinted>2016-02-17T00:52:16Z</cp:lastPrinted>
  <dcterms:created xsi:type="dcterms:W3CDTF">2014-01-12T10:54:22Z</dcterms:created>
  <dcterms:modified xsi:type="dcterms:W3CDTF">2020-02-11T22:05:06Z</dcterms:modified>
</cp:coreProperties>
</file>